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66" r:id="rId6"/>
    <p:sldId id="270" r:id="rId7"/>
    <p:sldId id="271" r:id="rId8"/>
    <p:sldId id="272" r:id="rId9"/>
    <p:sldId id="273" r:id="rId10"/>
    <p:sldId id="274" r:id="rId11"/>
    <p:sldId id="275" r:id="rId12"/>
    <p:sldId id="261" r:id="rId13"/>
    <p:sldId id="259" r:id="rId14"/>
    <p:sldId id="268" r:id="rId15"/>
    <p:sldId id="269" r:id="rId16"/>
    <p:sldId id="263" r:id="rId17"/>
    <p:sldId id="264" r:id="rId18"/>
    <p:sldId id="265" r:id="rId1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56" y="-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ângulo retângulo 10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upo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orma livre 1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orma livre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orma livre 19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Conector reto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t-BR" dirty="0" smtClean="0"/>
              <a:t>Clique para editar o estilo do título mestre</a:t>
            </a:r>
            <a:endParaRPr lang="en-US" dirty="0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11" name="Espaço Reservado para Data 29"/>
          <p:cNvSpPr>
            <a:spLocks noGrp="1"/>
          </p:cNvSpPr>
          <p:nvPr>
            <p:ph type="dt" sz="half" idx="10"/>
          </p:nvPr>
        </p:nvSpPr>
        <p:spPr>
          <a:xfrm>
            <a:off x="7223125" y="6492875"/>
            <a:ext cx="1920875" cy="365125"/>
          </a:xfrm>
        </p:spPr>
        <p:txBody>
          <a:bodyPr/>
          <a:lstStyle>
            <a:lvl1pPr>
              <a:defRPr sz="120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A92A483-3C80-41A7-BD37-DC7E47E7B87D}" type="datetimeFigureOut">
              <a:rPr lang="pt-BR"/>
              <a:pPr>
                <a:defRPr/>
              </a:pPr>
              <a:t>14/08/2013</a:t>
            </a:fld>
            <a:endParaRPr lang="pt-BR" dirty="0"/>
          </a:p>
        </p:txBody>
      </p:sp>
      <p:sp>
        <p:nvSpPr>
          <p:cNvPr id="12" name="Espaço Reservado para Rodapé 18"/>
          <p:cNvSpPr>
            <a:spLocks noGrp="1"/>
          </p:cNvSpPr>
          <p:nvPr>
            <p:ph type="ftr" sz="quarter" idx="11"/>
          </p:nvPr>
        </p:nvSpPr>
        <p:spPr>
          <a:xfrm>
            <a:off x="539750" y="6381750"/>
            <a:ext cx="7200900" cy="392113"/>
          </a:xfrm>
        </p:spPr>
        <p:txBody>
          <a:bodyPr/>
          <a:lstStyle>
            <a:lvl1pPr algn="l">
              <a:defRPr sz="1200" b="1"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pt-BR"/>
              <a:t>Seminário Nacional sobre </a:t>
            </a:r>
            <a:r>
              <a:rPr lang="pt-BR" err="1"/>
              <a:t>Advocacy</a:t>
            </a:r>
            <a:r>
              <a:rPr lang="pt-BR"/>
              <a:t> para ONGs  com foco em Segurança no Trânsito</a:t>
            </a:r>
          </a:p>
        </p:txBody>
      </p:sp>
      <p:sp>
        <p:nvSpPr>
          <p:cNvPr id="13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50809EE-B223-4780-A86E-C85C06531C9D}" type="slidenum">
              <a:rPr lang="pt-BR"/>
              <a:pPr>
                <a:defRPr/>
              </a:pPr>
              <a:t>‹N°›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2516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428A9-8BC9-4E7A-9F65-46AC8A78B3CD}" type="datetimeFigureOut">
              <a:rPr lang="pt-BR"/>
              <a:pPr>
                <a:defRPr/>
              </a:pPr>
              <a:t>14/08/2013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F7664-F247-4119-B95C-36E4089C1D35}" type="slidenum">
              <a:rPr lang="pt-BR"/>
              <a:pPr>
                <a:defRPr/>
              </a:pPr>
              <a:t>‹N°›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5452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A3731-1D76-42D9-AD63-6D15A85B93EE}" type="datetimeFigureOut">
              <a:rPr lang="pt-BR"/>
              <a:pPr>
                <a:defRPr/>
              </a:pPr>
              <a:t>14/08/2013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6FE74-6CE6-42AB-BC53-DB52DD0C9066}" type="slidenum">
              <a:rPr lang="pt-BR"/>
              <a:pPr>
                <a:defRPr/>
              </a:pPr>
              <a:t>‹N°›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1533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DC20F-1166-4B8F-A654-FE643AEF5602}" type="datetimeFigureOut">
              <a:rPr lang="pt-BR"/>
              <a:pPr>
                <a:defRPr/>
              </a:pPr>
              <a:t>14/08/2013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9BDC6-4A9A-4592-A803-ECDCCD5D1895}" type="slidenum">
              <a:rPr lang="pt-BR"/>
              <a:pPr>
                <a:defRPr/>
              </a:pPr>
              <a:t>‹N°›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1009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visa 10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Divisa 15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FD3B0F-FA83-4FAE-A8C2-8093D259DDE6}" type="datetimeFigureOut">
              <a:rPr lang="pt-BR"/>
              <a:pPr>
                <a:defRPr/>
              </a:pPr>
              <a:t>14/08/2013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4AC398C-457D-4080-974A-82FDA7662C17}" type="slidenum">
              <a:rPr lang="pt-BR"/>
              <a:pPr>
                <a:defRPr/>
              </a:pPr>
              <a:t>‹N°›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08266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E904C97-E2AF-45CA-ADBD-001892A47F7A}" type="datetimeFigureOut">
              <a:rPr lang="pt-BR"/>
              <a:pPr>
                <a:defRPr/>
              </a:pPr>
              <a:t>14/08/2013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9A139F1-5080-4733-80CA-BBD09069CAD9}" type="slidenum">
              <a:rPr lang="pt-BR"/>
              <a:pPr>
                <a:defRPr/>
              </a:pPr>
              <a:t>‹N°›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850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B5F2FDD-4B58-4C46-A4F5-D525C3BB2F14}" type="datetimeFigureOut">
              <a:rPr lang="pt-BR"/>
              <a:pPr>
                <a:defRPr/>
              </a:pPr>
              <a:t>14/08/2013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832F485-3F00-4BE4-B75A-D8D561FD37A9}" type="slidenum">
              <a:rPr lang="pt-BR"/>
              <a:pPr>
                <a:defRPr/>
              </a:pPr>
              <a:t>‹N°›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10818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569AE48-C8D9-4268-A868-512E744F00D4}" type="datetimeFigureOut">
              <a:rPr lang="pt-BR"/>
              <a:pPr>
                <a:defRPr/>
              </a:pPr>
              <a:t>14/08/2013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38FEE54-4EE8-450D-B1B0-65565BC35117}" type="slidenum">
              <a:rPr lang="pt-BR"/>
              <a:pPr>
                <a:defRPr/>
              </a:pPr>
              <a:t>‹N°›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12000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42C92-CF8A-48A9-978C-7712A47FD136}" type="datetimeFigureOut">
              <a:rPr lang="pt-BR"/>
              <a:pPr>
                <a:defRPr/>
              </a:pPr>
              <a:t>14/08/2013</a:t>
            </a:fld>
            <a:endParaRPr lang="pt-BR"/>
          </a:p>
        </p:txBody>
      </p:sp>
      <p:sp>
        <p:nvSpPr>
          <p:cNvPr id="3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032BB-ED2D-4A44-84E6-FFD8F19F8A29}" type="slidenum">
              <a:rPr lang="pt-BR"/>
              <a:pPr>
                <a:defRPr/>
              </a:pPr>
              <a:t>‹N°›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7816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EB8986-1B29-4DE3-99EA-D4B441D7E22A}" type="datetimeFigureOut">
              <a:rPr lang="pt-BR"/>
              <a:pPr>
                <a:defRPr/>
              </a:pPr>
              <a:t>14/08/2013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1162E7F-A7BE-4E6F-85D5-D2C27059702B}" type="slidenum">
              <a:rPr lang="pt-BR"/>
              <a:pPr>
                <a:defRPr/>
              </a:pPr>
              <a:t>‹N°›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14825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a livre 10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orma livre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Triângulo retângulo 1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Conector reto 18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ivisa 19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Divisa 20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1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9430576-5DEF-4C4F-8592-3FBCF205ED72}" type="datetimeFigureOut">
              <a:rPr lang="pt-BR"/>
              <a:pPr>
                <a:defRPr/>
              </a:pPr>
              <a:t>14/08/2013</a:t>
            </a:fld>
            <a:endParaRPr lang="pt-BR"/>
          </a:p>
        </p:txBody>
      </p:sp>
      <p:sp>
        <p:nvSpPr>
          <p:cNvPr id="12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0DCB245-F704-4FB9-9997-305F96028042}" type="slidenum">
              <a:rPr lang="pt-BR"/>
              <a:pPr>
                <a:defRPr/>
              </a:pPr>
              <a:t>‹N°›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58422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33" name="Espaço Reservado para Texto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2DC8F02-054F-4FC9-9474-982AAD5D4BD1}" type="datetimeFigureOut">
              <a:rPr lang="pt-BR"/>
              <a:pPr>
                <a:defRPr/>
              </a:pPr>
              <a:t>14/08/2013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D48D412A-EED0-4729-91F8-C48037A188A9}" type="slidenum">
              <a:rPr lang="pt-BR"/>
              <a:pPr>
                <a:defRPr/>
              </a:pPr>
              <a:t>‹N°›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697" r:id="rId2"/>
    <p:sldLayoutId id="2147483702" r:id="rId3"/>
    <p:sldLayoutId id="2147483703" r:id="rId4"/>
    <p:sldLayoutId id="2147483704" r:id="rId5"/>
    <p:sldLayoutId id="2147483705" r:id="rId6"/>
    <p:sldLayoutId id="2147483698" r:id="rId7"/>
    <p:sldLayoutId id="2147483706" r:id="rId8"/>
    <p:sldLayoutId id="2147483707" r:id="rId9"/>
    <p:sldLayoutId id="2147483699" r:id="rId10"/>
    <p:sldLayoutId id="214748370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FERRAMENTAS PARA A CONDUÇÃO DE ADVOCACY: REVISÃO DA LEGISLAÇÃO E MAPEAMENTO POLITICO</a:t>
            </a:r>
            <a:endParaRPr lang="pt-BR" dirty="0"/>
          </a:p>
        </p:txBody>
      </p:sp>
      <p:sp>
        <p:nvSpPr>
          <p:cNvPr id="9219" name="Subtítulo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/>
            <a:endParaRPr lang="pt-BR" smtClean="0"/>
          </a:p>
          <a:p>
            <a:pPr marR="0" eaLnBrk="1" hangingPunct="1"/>
            <a:r>
              <a:rPr lang="pt-BR" smtClean="0"/>
              <a:t>ARTUR CARLOS DE MORAIS</a:t>
            </a:r>
          </a:p>
        </p:txBody>
      </p:sp>
      <p:sp>
        <p:nvSpPr>
          <p:cNvPr id="9220" name="CaixaDeTexto 5"/>
          <p:cNvSpPr txBox="1">
            <a:spLocks noChangeArrowheads="1"/>
          </p:cNvSpPr>
          <p:nvPr/>
        </p:nvSpPr>
        <p:spPr bwMode="auto">
          <a:xfrm>
            <a:off x="0" y="6165850"/>
            <a:ext cx="57959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b="1">
                <a:solidFill>
                  <a:schemeClr val="bg1"/>
                </a:solidFill>
                <a:latin typeface="Lucida Sans Unicode" pitchFamily="34" charset="0"/>
              </a:rPr>
              <a:t>Seminário Nacional sobre Advocacy para ONGs </a:t>
            </a:r>
            <a:endParaRPr lang="pt-BR">
              <a:solidFill>
                <a:schemeClr val="bg1"/>
              </a:solidFill>
              <a:latin typeface="Lucida Sans Unicode" pitchFamily="34" charset="0"/>
            </a:endParaRPr>
          </a:p>
          <a:p>
            <a:pPr eaLnBrk="1" hangingPunct="1"/>
            <a:r>
              <a:rPr lang="pt-BR" b="1">
                <a:solidFill>
                  <a:schemeClr val="bg1"/>
                </a:solidFill>
                <a:latin typeface="Lucida Sans Unicode" pitchFamily="34" charset="0"/>
              </a:rPr>
              <a:t>com foco em Segurança no Trânsito</a:t>
            </a:r>
            <a:endParaRPr lang="pt-BR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724525" y="6237288"/>
            <a:ext cx="3419475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cap="small" dirty="0">
                <a:solidFill>
                  <a:schemeClr val="bg1"/>
                </a:solidFill>
                <a:latin typeface="+mn-lt"/>
                <a:cs typeface="+mn-cs"/>
              </a:rPr>
              <a:t>Brasília, 12-13 Agosto 2013</a:t>
            </a:r>
            <a:endParaRPr lang="pt-BR" dirty="0">
              <a:solidFill>
                <a:schemeClr val="bg1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latin typeface="+mn-lt"/>
              <a:cs typeface="+mn-cs"/>
            </a:endParaRPr>
          </a:p>
        </p:txBody>
      </p:sp>
      <p:pic>
        <p:nvPicPr>
          <p:cNvPr id="9222" name="Picture 2" descr="logo_WHO_por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373688"/>
            <a:ext cx="1785938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3" descr="Captura de tela 2012-04-24 às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5373688"/>
            <a:ext cx="9715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/>
              <a:t>AGENDA</a:t>
            </a:r>
          </a:p>
        </p:txBody>
      </p:sp>
      <p:pic>
        <p:nvPicPr>
          <p:cNvPr id="1843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1125538"/>
            <a:ext cx="7099300" cy="4568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/>
              <a:t>AGENDA</a:t>
            </a:r>
          </a:p>
        </p:txBody>
      </p:sp>
      <p:pic>
        <p:nvPicPr>
          <p:cNvPr id="1945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1" r="4153"/>
          <a:stretch>
            <a:fillRect/>
          </a:stretch>
        </p:blipFill>
        <p:spPr bwMode="auto">
          <a:xfrm>
            <a:off x="827088" y="1052513"/>
            <a:ext cx="7632700" cy="478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810125"/>
          </a:xfrm>
        </p:spPr>
        <p:txBody>
          <a:bodyPr>
            <a:normAutofit fontScale="92500"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400" dirty="0" smtClean="0"/>
              <a:t>Identificação dos atores (Teoria dos </a:t>
            </a:r>
            <a:r>
              <a:rPr lang="pt-BR" sz="2400" dirty="0" err="1" smtClean="0"/>
              <a:t>Stakeholders</a:t>
            </a:r>
            <a:r>
              <a:rPr lang="pt-BR" sz="2400" dirty="0" smtClean="0"/>
              <a:t>):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pt-BR" sz="2400" dirty="0" smtClean="0"/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da-DK" i="1" dirty="0" smtClean="0"/>
              <a:t>Brainstorming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da-DK" i="1" dirty="0" smtClean="0"/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pt-BR" dirty="0" smtClean="0"/>
              <a:t>Indicação por especialistas 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pt-BR" dirty="0" smtClean="0"/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pt-BR" dirty="0" smtClean="0"/>
              <a:t>Formulação de lista para ser colocada à disposição de especialistas para críticas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pt-BR" dirty="0" smtClean="0"/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pt-BR" dirty="0" smtClean="0"/>
              <a:t>Auto seleção de participantes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pt-BR" dirty="0" smtClean="0"/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pt-BR" dirty="0" smtClean="0"/>
              <a:t>Requisitos regulamentares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pt-BR" dirty="0" smtClean="0"/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pt-BR" dirty="0" smtClean="0"/>
              <a:t>Mídia 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412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600" dirty="0" smtClean="0"/>
              <a:t>ATORES NA PRODUÇÃO DE POLÍTICA PÚBLICA (QUEM SÃO)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5010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PAPEL DO ATOR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611188" y="908050"/>
          <a:ext cx="8137525" cy="4824413"/>
        </p:xfrm>
        <a:graphic>
          <a:graphicData uri="http://schemas.openxmlformats.org/drawingml/2006/table">
            <a:tbl>
              <a:tblPr/>
              <a:tblGrid>
                <a:gridCol w="3375639"/>
                <a:gridCol w="4761886"/>
              </a:tblGrid>
              <a:tr h="5657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Categoria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3" marR="444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Descrição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3" marR="444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78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Decisor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Lindblom, 1982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3" marR="444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Dotado de poder legal para tomada de decisão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3" marR="444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17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Conselheiro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(Klijn, 1998); Kingdon (1995) e Lindblom, 1982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3" marR="444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Assessores diretos do </a:t>
                      </a:r>
                      <a:r>
                        <a:rPr lang="pt-BR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decisor</a:t>
                      </a:r>
                      <a:r>
                        <a:rPr lang="pt-BR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agente público ou privado com acesso ao </a:t>
                      </a:r>
                      <a:r>
                        <a:rPr lang="pt-BR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decisor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3" marR="444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17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Medianeiro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(Huitema e Meijerink, 2010) e Ieromonachou </a:t>
                      </a:r>
                      <a:r>
                        <a:rPr lang="pt-BR" sz="16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at all</a:t>
                      </a: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2007 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3" marR="444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Intermediário entre o beneficiário direto e os outros atores para efetivar as ações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3" marR="444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78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Financiadores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3" marR="444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Disponibiliza recursos financeiros para investimentos em projetos de políticas públicas 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3" marR="444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78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Fiscalizadores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3" marR="444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Dotado de poder regulamentar de auditar projetos, contas e contratos 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3" marR="444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78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Beneficiário indireto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3" marR="444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Quem obtém ganhos com a implantação da política, porém não se qualifica como seu usuário 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3" marR="444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9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Beneficiário direto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3" marR="444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Demandante da política pública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3" marR="444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200" dirty="0" smtClean="0"/>
              <a:t>IDENTIFICAÇÃO DOS STAKEOLDERS</a:t>
            </a:r>
          </a:p>
        </p:txBody>
      </p:sp>
      <p:sp>
        <p:nvSpPr>
          <p:cNvPr id="6147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25538"/>
            <a:ext cx="8435975" cy="5000625"/>
          </a:xfrm>
        </p:spPr>
        <p:txBody>
          <a:bodyPr>
            <a:normAutofit fontScale="92500"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200" b="1" dirty="0" smtClean="0"/>
              <a:t>Quem São?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200" dirty="0" smtClean="0"/>
              <a:t>Requisitos Regulamentares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200" dirty="0" smtClean="0"/>
              <a:t>Análise Documental (527 documentos - 296 beber/dirigir e 51 velocidade)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200" dirty="0" smtClean="0"/>
              <a:t>Indicação de Especialistas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200" dirty="0" smtClean="0"/>
              <a:t>Governamentais: Entes da estrutura do Estado Brasileiro (executivo, legislativo e judiciário) com responsabilidades legais sobre o tema,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200" dirty="0" smtClean="0"/>
              <a:t>Agentes Políticos: Pessoas ligadas à estrutura do Estado Brasileiro (executivo, legislativo e judiciário), porém possuem independência de pensamento e ação quanto à política oficial do governo,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200" dirty="0" smtClean="0"/>
              <a:t>Não Governamentais: Organizações da sociedade civil,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200" dirty="0" smtClean="0"/>
              <a:t>Especialistas: Pessoas com reconhecido sobre o tema, com trabalhos e opiniões consideradas pelo gestor público no momento da decisão.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IDENTIFICAÇÃO DOS STAKEOLDERS</a:t>
            </a:r>
          </a:p>
        </p:txBody>
      </p:sp>
      <p:sp>
        <p:nvSpPr>
          <p:cNvPr id="23555" name="Espaço Reservado para Conteúdo 2"/>
          <p:cNvSpPr>
            <a:spLocks noGrp="1"/>
          </p:cNvSpPr>
          <p:nvPr>
            <p:ph idx="1"/>
          </p:nvPr>
        </p:nvSpPr>
        <p:spPr>
          <a:xfrm>
            <a:off x="539750" y="1412875"/>
            <a:ext cx="8229600" cy="5000625"/>
          </a:xfrm>
        </p:spPr>
        <p:txBody>
          <a:bodyPr/>
          <a:lstStyle/>
          <a:p>
            <a:pPr eaLnBrk="1" hangingPunct="1"/>
            <a:r>
              <a:rPr lang="pt-BR" sz="2800" b="1" smtClean="0"/>
              <a:t>Objetivos dos Atores </a:t>
            </a:r>
          </a:p>
          <a:p>
            <a:pPr lvl="1" eaLnBrk="1" hangingPunct="1"/>
            <a:r>
              <a:rPr lang="pt-BR" smtClean="0"/>
              <a:t>posicionamento dos stakeholders em relação à segurança no trânsito nos temas beber / dirigir e gestão da velocidade </a:t>
            </a:r>
          </a:p>
          <a:p>
            <a:pPr eaLnBrk="1" hangingPunct="1"/>
            <a:r>
              <a:rPr lang="pt-BR" sz="2800" smtClean="0"/>
              <a:t>Verbalizações</a:t>
            </a:r>
          </a:p>
          <a:p>
            <a:pPr lvl="1" eaLnBrk="1" hangingPunct="1"/>
            <a:r>
              <a:rPr lang="pt-BR" smtClean="0"/>
              <a:t>Corpus de documentos de 2008 a 2012 (mais recentes)</a:t>
            </a:r>
          </a:p>
          <a:p>
            <a:pPr eaLnBrk="1" hangingPunct="1"/>
            <a:r>
              <a:rPr lang="pt-BR" sz="2800" smtClean="0"/>
              <a:t>Indicação de especialistas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4954587"/>
          </a:xfrm>
        </p:spPr>
        <p:txBody>
          <a:bodyPr>
            <a:normAutofit fontScale="775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600" dirty="0" smtClean="0"/>
              <a:t>1 (um) será atribuído quando a influência do ator é desprezível (imperceptível)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pt-BR" sz="2600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600" dirty="0" smtClean="0"/>
              <a:t> 2 (dois) será atribuído quando o ator possuir informações que contribua para a ação do outro ator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pt-BR" sz="2600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600" dirty="0" smtClean="0"/>
              <a:t>3 (três) será atribuído quando o ator possuir poder petição e recursos para barganha que altere a ação do outro ator. Esses recursos podem ser: financeiro, político, quantidade de votos etc.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pt-BR" sz="2600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600" dirty="0" smtClean="0"/>
              <a:t> 4 (quatro) será atribuído quando o ator possuir poder de modificar a ação do outro ator, porém existindo possibilidade recursal de tornar a ação válida novamente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pt-BR" sz="2600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600" dirty="0" smtClean="0"/>
              <a:t> 5 (cinco) será atribuído quando o ator possuir poder de anular ação do outro ator sem a possibilidade recursal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PODER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DIAGRAMA DE PODER</a:t>
            </a:r>
            <a:endParaRPr lang="pt-BR" dirty="0"/>
          </a:p>
        </p:txBody>
      </p:sp>
      <p:pic>
        <p:nvPicPr>
          <p:cNvPr id="25603" name="Chart 1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2" t="1311" r="845" b="1260"/>
          <a:stretch>
            <a:fillRect/>
          </a:stretch>
        </p:blipFill>
        <p:spPr bwMode="auto">
          <a:xfrm>
            <a:off x="250825" y="981075"/>
            <a:ext cx="8542338" cy="491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4211638" y="3213100"/>
            <a:ext cx="625475" cy="2889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/>
          <a:lstStyle/>
          <a:p>
            <a:pPr algn="ctr">
              <a:spcAft>
                <a:spcPts val="1000"/>
              </a:spcAft>
              <a:defRPr/>
            </a:pPr>
            <a:r>
              <a:rPr lang="pt-BR" sz="600">
                <a:latin typeface="Calibri" pitchFamily="34" charset="0"/>
                <a:cs typeface="Arial" pitchFamily="34" charset="0"/>
              </a:rPr>
              <a:t>Ministry of Health</a:t>
            </a:r>
            <a:endParaRPr lang="pt-BR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EXEMPLO</a:t>
            </a:r>
            <a:endParaRPr lang="pt-BR" dirty="0"/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765175"/>
            <a:ext cx="6985000" cy="536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t-BR" b="1" smtClean="0"/>
              <a:t>“A responsabilidade formal pela elaboração e implantação de uma política pública é atribuída a um agente público, porém a visão de que apenas atores ligados à burocracia estatal estão envolvidos no processo de produção da política pública é equivocada.”</a:t>
            </a:r>
          </a:p>
        </p:txBody>
      </p:sp>
      <p:sp>
        <p:nvSpPr>
          <p:cNvPr id="307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/>
              <a:t>REFLETIR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367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MÉTODO </a:t>
            </a:r>
            <a:endParaRPr lang="pt-BR" dirty="0"/>
          </a:p>
        </p:txBody>
      </p:sp>
      <p:pic>
        <p:nvPicPr>
          <p:cNvPr id="1126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225" y="1268413"/>
            <a:ext cx="9166225" cy="462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4096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MÉTODO PARA GRSP</a:t>
            </a:r>
            <a:endParaRPr lang="pt-BR" dirty="0"/>
          </a:p>
        </p:txBody>
      </p:sp>
      <p:pic>
        <p:nvPicPr>
          <p:cNvPr id="1229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125538"/>
            <a:ext cx="7416800" cy="4919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665662"/>
          </a:xfrm>
        </p:spPr>
        <p:txBody>
          <a:bodyPr>
            <a:normAutofit fontScale="92500"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pt-BR" dirty="0" smtClean="0"/>
              <a:t>Definir as mudanças pretendidas, o período de tempo para alcançá-las e os indicadores, quantitativos ou qualitativos, para avaliar o resultado da ação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pt-BR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pt-BR" dirty="0" smtClean="0"/>
              <a:t>Identificar os </a:t>
            </a:r>
            <a:r>
              <a:rPr lang="pt-BR" dirty="0" err="1" smtClean="0"/>
              <a:t>stakeholders</a:t>
            </a:r>
            <a:r>
              <a:rPr lang="pt-BR" dirty="0" smtClean="0"/>
              <a:t> (aliados e oponentes) e o grau de influência que cada um possui sobre a decisão relativa ao problema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pt-BR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pt-BR" dirty="0" smtClean="0"/>
              <a:t>Identificação dos atores alvo da ação da </a:t>
            </a:r>
            <a:r>
              <a:rPr lang="pt-BR" i="1" dirty="0" err="1" smtClean="0"/>
              <a:t>advocacy</a:t>
            </a:r>
            <a:r>
              <a:rPr lang="pt-BR" dirty="0" smtClean="0"/>
              <a:t>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pt-BR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pt-BR" dirty="0" smtClean="0"/>
              <a:t>Definir estratégia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Preparação do Plano de Ação de </a:t>
            </a:r>
            <a:r>
              <a:rPr lang="pt-BR" dirty="0" err="1" smtClean="0"/>
              <a:t>Advocacy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200" smtClean="0"/>
              <a:t>ELEMENTOS CONSTITUINTES DA ADVOCACY</a:t>
            </a:r>
          </a:p>
        </p:txBody>
      </p:sp>
      <p:sp>
        <p:nvSpPr>
          <p:cNvPr id="14339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eaLnBrk="1" hangingPunct="1"/>
            <a:r>
              <a:rPr lang="pt-BR" sz="2000" b="1" smtClean="0"/>
              <a:t>Barreiras </a:t>
            </a:r>
            <a:r>
              <a:rPr lang="pt-BR" sz="2000" smtClean="0"/>
              <a:t>(impedimentos temporários às decisões desejadas)</a:t>
            </a:r>
            <a:endParaRPr lang="pt-BR" sz="2000" b="1" smtClean="0"/>
          </a:p>
          <a:p>
            <a:pPr lvl="1" eaLnBrk="1" hangingPunct="1"/>
            <a:r>
              <a:rPr lang="pt-BR" sz="2000" smtClean="0"/>
              <a:t>Legais - Impedimentos jurídicos que dificultam o atendimento da demanda.</a:t>
            </a:r>
          </a:p>
          <a:p>
            <a:pPr lvl="1" eaLnBrk="1" hangingPunct="1"/>
            <a:r>
              <a:rPr lang="pt-BR" sz="2000" smtClean="0"/>
              <a:t>Orçamentárias - Dificuldades financeiras do poder público em atender à demanda.</a:t>
            </a:r>
          </a:p>
          <a:p>
            <a:pPr lvl="1" eaLnBrk="1" hangingPunct="1"/>
            <a:r>
              <a:rPr lang="pt-BR" sz="2000" smtClean="0"/>
              <a:t>Autofinanciamento - Dificuldades da demanda possuir sustentabilidade financeira, necessitar de aporte público para ser viável.</a:t>
            </a:r>
          </a:p>
          <a:p>
            <a:pPr lvl="1" eaLnBrk="1" hangingPunct="1"/>
            <a:r>
              <a:rPr lang="pt-BR" sz="2000" smtClean="0"/>
              <a:t>Infraestruturais - Necessidade de outras políticas ou projetos para atender à demanda.</a:t>
            </a:r>
          </a:p>
          <a:p>
            <a:pPr lvl="1" eaLnBrk="1" hangingPunct="1"/>
            <a:r>
              <a:rPr lang="pt-BR" sz="2000" smtClean="0"/>
              <a:t>Política - Resistência de atores que possuem objetivos diversos da demanda, falta de padrinho político e padrinho político fraco.</a:t>
            </a:r>
          </a:p>
          <a:p>
            <a:pPr lvl="1" eaLnBrk="1" hangingPunct="1"/>
            <a:r>
              <a:rPr lang="pt-BR" sz="2000" smtClean="0"/>
              <a:t>Tecnológicas - Inexistência no mercado de tecnologia que atenda à demanda.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200" smtClean="0"/>
              <a:t>ELEMENTOS CONSTITUINTES DA ADVOCACY</a:t>
            </a:r>
          </a:p>
        </p:txBody>
      </p:sp>
      <p:sp>
        <p:nvSpPr>
          <p:cNvPr id="1536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eaLnBrk="1" hangingPunct="1"/>
            <a:r>
              <a:rPr lang="pt-BR" b="1" smtClean="0"/>
              <a:t>Ações </a:t>
            </a:r>
            <a:r>
              <a:rPr lang="pt-BR" smtClean="0"/>
              <a:t>(atividades exercidas por alguns atores com o intuito de vencer as barreiras)</a:t>
            </a:r>
          </a:p>
          <a:p>
            <a:pPr lvl="1" eaLnBrk="1" hangingPunct="1"/>
            <a:r>
              <a:rPr lang="pt-BR" smtClean="0"/>
              <a:t>Notícias nos meios de comunicação.</a:t>
            </a:r>
          </a:p>
          <a:p>
            <a:pPr lvl="1" eaLnBrk="1" hangingPunct="1"/>
            <a:r>
              <a:rPr lang="pt-BR" smtClean="0"/>
              <a:t>Uso de palestras, seminários, workshop e audiências públicas para divulgação da demanda.</a:t>
            </a:r>
          </a:p>
          <a:p>
            <a:pPr lvl="1" eaLnBrk="1" hangingPunct="1"/>
            <a:r>
              <a:rPr lang="pt-BR" smtClean="0"/>
              <a:t>Ação de parlamentares a favor da demanda.</a:t>
            </a:r>
          </a:p>
          <a:p>
            <a:pPr lvl="1" eaLnBrk="1" hangingPunct="1"/>
            <a:r>
              <a:rPr lang="pt-BR" smtClean="0"/>
              <a:t>Eventos em locais públicos como ruas e praças com o intuito de divulgação da demanda.</a:t>
            </a:r>
          </a:p>
          <a:p>
            <a:pPr lvl="1" eaLnBrk="1" hangingPunct="1"/>
            <a:r>
              <a:rPr lang="pt-BR" smtClean="0"/>
              <a:t>Uso de telefonemas, e-mail, redes sociais para a mobilização e convencimento.</a:t>
            </a:r>
          </a:p>
          <a:p>
            <a:pPr lvl="1" eaLnBrk="1" hangingPunct="1"/>
            <a:r>
              <a:rPr lang="pt-BR" smtClean="0"/>
              <a:t>Reuniões programadas (agendadas).</a:t>
            </a:r>
          </a:p>
          <a:p>
            <a:pPr lvl="1" eaLnBrk="1" hangingPunct="1"/>
            <a:r>
              <a:rPr lang="pt-BR" smtClean="0"/>
              <a:t>Reuniões não programadas.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200" smtClean="0"/>
              <a:t>ELEMENTOS CONSTITUINTES DA ADVOCACY</a:t>
            </a:r>
          </a:p>
        </p:txBody>
      </p:sp>
      <p:sp>
        <p:nvSpPr>
          <p:cNvPr id="16387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eaLnBrk="1" hangingPunct="1"/>
            <a:r>
              <a:rPr lang="pt-BR" b="1" smtClean="0"/>
              <a:t>Recursos de apoio às ações</a:t>
            </a:r>
            <a:endParaRPr lang="pt-BR" smtClean="0"/>
          </a:p>
          <a:p>
            <a:pPr lvl="1" eaLnBrk="1" hangingPunct="1"/>
            <a:r>
              <a:rPr lang="pt-BR" smtClean="0"/>
              <a:t>Dados que justifiquem os aspectos positivos da demanda.</a:t>
            </a:r>
          </a:p>
          <a:p>
            <a:pPr lvl="1" eaLnBrk="1" hangingPunct="1"/>
            <a:r>
              <a:rPr lang="pt-BR" smtClean="0"/>
              <a:t>Demandas semelhantes que lograram êxito.</a:t>
            </a:r>
          </a:p>
          <a:p>
            <a:pPr lvl="1" eaLnBrk="1" hangingPunct="1"/>
            <a:r>
              <a:rPr lang="pt-BR" smtClean="0"/>
              <a:t>Informações de especialistas que contribuem para a demonstração da legitimidade da demanda.</a:t>
            </a:r>
          </a:p>
          <a:p>
            <a:pPr lvl="1" eaLnBrk="1" hangingPunct="1"/>
            <a:r>
              <a:rPr lang="pt-BR" smtClean="0"/>
              <a:t>Materiais confeccionados com os pontos positivos da demanda e distribuídos para a mídia.</a:t>
            </a:r>
          </a:p>
          <a:p>
            <a:pPr lvl="1" eaLnBrk="1" hangingPunct="1"/>
            <a:r>
              <a:rPr lang="pt-BR" smtClean="0"/>
              <a:t>Documentos que demonstrem coerência científica na proposição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800" smtClean="0"/>
              <a:t>ESTUDOS PARA HIERARQUIA DOS ELEMENTOS CONTITUINTES DE UM PLANO DE AÇÃO DE ADVOCACY PARA UM PROJETO DE TRANSPORTETS</a:t>
            </a:r>
          </a:p>
        </p:txBody>
      </p:sp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240"/>
          <a:stretch>
            <a:fillRect/>
          </a:stretch>
        </p:blipFill>
        <p:spPr bwMode="auto">
          <a:xfrm>
            <a:off x="1116013" y="1773238"/>
            <a:ext cx="7561262" cy="383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106</TotalTime>
  <Words>847</Words>
  <Application>Microsoft Office PowerPoint</Application>
  <PresentationFormat>Affichage à l'écran (4:3)</PresentationFormat>
  <Paragraphs>107</Paragraphs>
  <Slides>18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7" baseType="lpstr">
      <vt:lpstr>Arial</vt:lpstr>
      <vt:lpstr>Lucida Sans Unicode</vt:lpstr>
      <vt:lpstr>Wingdings 3</vt:lpstr>
      <vt:lpstr>Verdana</vt:lpstr>
      <vt:lpstr>Wingdings 2</vt:lpstr>
      <vt:lpstr>Calibri</vt:lpstr>
      <vt:lpstr>Times New Roman</vt:lpstr>
      <vt:lpstr>Wingdings</vt:lpstr>
      <vt:lpstr>Concurso</vt:lpstr>
      <vt:lpstr>FERRAMENTAS PARA A CONDUÇÃO DE ADVOCACY: REVISÃO DA LEGISLAÇÃO E MAPEAMENTO POLITICO</vt:lpstr>
      <vt:lpstr>REFLETIR</vt:lpstr>
      <vt:lpstr>MÉTODO </vt:lpstr>
      <vt:lpstr>MÉTODO PARA GRSP</vt:lpstr>
      <vt:lpstr>Preparação do Plano de Ação de Advocacy </vt:lpstr>
      <vt:lpstr>ELEMENTOS CONSTITUINTES DA ADVOCACY</vt:lpstr>
      <vt:lpstr>ELEMENTOS CONSTITUINTES DA ADVOCACY</vt:lpstr>
      <vt:lpstr>ELEMENTOS CONSTITUINTES DA ADVOCACY</vt:lpstr>
      <vt:lpstr>ESTUDOS PARA HIERARQUIA DOS ELEMENTOS CONTITUINTES DE UM PLANO DE AÇÃO DE ADVOCACY PARA UM PROJETO DE TRANSPORTETS</vt:lpstr>
      <vt:lpstr>AGENDA</vt:lpstr>
      <vt:lpstr>AGENDA</vt:lpstr>
      <vt:lpstr>ATORES NA PRODUÇÃO DE POLÍTICA PÚBLICA (QUEM SÃO) </vt:lpstr>
      <vt:lpstr>PAPEL DO ATOR</vt:lpstr>
      <vt:lpstr>IDENTIFICAÇÃO DOS STAKEOLDERS</vt:lpstr>
      <vt:lpstr>IDENTIFICAÇÃO DOS STAKEOLDERS</vt:lpstr>
      <vt:lpstr>PODER</vt:lpstr>
      <vt:lpstr>DIAGRAMA DE PODER</vt:lpstr>
      <vt:lpstr>EXEMPLO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usuario</dc:creator>
  <cp:lastModifiedBy>Paul</cp:lastModifiedBy>
  <cp:revision>10</cp:revision>
  <dcterms:created xsi:type="dcterms:W3CDTF">2013-08-12T12:59:10Z</dcterms:created>
  <dcterms:modified xsi:type="dcterms:W3CDTF">2013-08-14T13:11:42Z</dcterms:modified>
</cp:coreProperties>
</file>